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69" r:id="rId3"/>
    <p:sldId id="262" r:id="rId4"/>
    <p:sldId id="263" r:id="rId5"/>
    <p:sldId id="258" r:id="rId6"/>
    <p:sldId id="264" r:id="rId7"/>
    <p:sldId id="257" r:id="rId8"/>
    <p:sldId id="259" r:id="rId9"/>
    <p:sldId id="260" r:id="rId10"/>
    <p:sldId id="261"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p:cViewPr varScale="1">
        <p:scale>
          <a:sx n="83" d="100"/>
          <a:sy n="83" d="100"/>
        </p:scale>
        <p:origin x="65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EB56D4-9566-4EF7-B8DC-17DB138B81E5}"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379858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EB56D4-9566-4EF7-B8DC-17DB138B81E5}"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66342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EB56D4-9566-4EF7-B8DC-17DB138B81E5}"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CA57D5-E5DC-4B3B-85E0-18812726C2B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4675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6EB56D4-9566-4EF7-B8DC-17DB138B81E5}"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339788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6EB56D4-9566-4EF7-B8DC-17DB138B81E5}"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CA57D5-E5DC-4B3B-85E0-18812726C2B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8906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6EB56D4-9566-4EF7-B8DC-17DB138B81E5}"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3759363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EB56D4-9566-4EF7-B8DC-17DB138B81E5}"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612493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EB56D4-9566-4EF7-B8DC-17DB138B81E5}"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140601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EB56D4-9566-4EF7-B8DC-17DB138B81E5}"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140521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EB56D4-9566-4EF7-B8DC-17DB138B81E5}"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205868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EB56D4-9566-4EF7-B8DC-17DB138B81E5}"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238325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EB56D4-9566-4EF7-B8DC-17DB138B81E5}" type="datetimeFigureOut">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185330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EB56D4-9566-4EF7-B8DC-17DB138B81E5}"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286125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B56D4-9566-4EF7-B8DC-17DB138B81E5}" type="datetimeFigureOut">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141803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B56D4-9566-4EF7-B8DC-17DB138B81E5}"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97725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B56D4-9566-4EF7-B8DC-17DB138B81E5}"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CA57D5-E5DC-4B3B-85E0-18812726C2B5}" type="slidenum">
              <a:rPr lang="en-US" smtClean="0"/>
              <a:t>‹#›</a:t>
            </a:fld>
            <a:endParaRPr lang="en-US"/>
          </a:p>
        </p:txBody>
      </p:sp>
    </p:spTree>
    <p:extLst>
      <p:ext uri="{BB962C8B-B14F-4D97-AF65-F5344CB8AC3E}">
        <p14:creationId xmlns:p14="http://schemas.microsoft.com/office/powerpoint/2010/main" val="260473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6EB56D4-9566-4EF7-B8DC-17DB138B81E5}" type="datetimeFigureOut">
              <a:rPr lang="en-US" smtClean="0"/>
              <a:t>2/8/2021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FCA57D5-E5DC-4B3B-85E0-18812726C2B5}" type="slidenum">
              <a:rPr lang="en-US" smtClean="0"/>
              <a:t>‹#›</a:t>
            </a:fld>
            <a:endParaRPr lang="en-US"/>
          </a:p>
        </p:txBody>
      </p:sp>
    </p:spTree>
    <p:extLst>
      <p:ext uri="{BB962C8B-B14F-4D97-AF65-F5344CB8AC3E}">
        <p14:creationId xmlns:p14="http://schemas.microsoft.com/office/powerpoint/2010/main" val="316623617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areers@beaconacademy.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467" y="1653310"/>
            <a:ext cx="8915399" cy="935054"/>
          </a:xfrm>
        </p:spPr>
        <p:txBody>
          <a:bodyPr>
            <a:normAutofit/>
          </a:bodyPr>
          <a:lstStyle/>
          <a:p>
            <a:pPr algn="ctr"/>
            <a:r>
              <a:rPr lang="en-GB" b="1" dirty="0" smtClean="0"/>
              <a:t>Welcome to</a:t>
            </a:r>
            <a:endParaRPr lang="en-US" b="1" dirty="0"/>
          </a:p>
        </p:txBody>
      </p:sp>
      <p:pic>
        <p:nvPicPr>
          <p:cNvPr id="4" name="Picture 3"/>
          <p:cNvPicPr>
            <a:picLocks noChangeAspect="1"/>
          </p:cNvPicPr>
          <p:nvPr/>
        </p:nvPicPr>
        <p:blipFill rotWithShape="1">
          <a:blip r:embed="rId2"/>
          <a:srcRect l="66357" t="17217" r="18179" b="67663"/>
          <a:stretch/>
        </p:blipFill>
        <p:spPr>
          <a:xfrm>
            <a:off x="9179802" y="0"/>
            <a:ext cx="2828042" cy="1555424"/>
          </a:xfrm>
          <a:prstGeom prst="rect">
            <a:avLst/>
          </a:prstGeom>
        </p:spPr>
      </p:pic>
      <p:pic>
        <p:nvPicPr>
          <p:cNvPr id="3" name="Picture 2"/>
          <p:cNvPicPr>
            <a:picLocks noChangeAspect="1"/>
          </p:cNvPicPr>
          <p:nvPr/>
        </p:nvPicPr>
        <p:blipFill>
          <a:blip r:embed="rId3"/>
          <a:stretch>
            <a:fillRect/>
          </a:stretch>
        </p:blipFill>
        <p:spPr>
          <a:xfrm>
            <a:off x="2671328" y="2856218"/>
            <a:ext cx="8067675" cy="2857500"/>
          </a:xfrm>
          <a:prstGeom prst="rect">
            <a:avLst/>
          </a:prstGeom>
        </p:spPr>
      </p:pic>
    </p:spTree>
    <p:extLst>
      <p:ext uri="{BB962C8B-B14F-4D97-AF65-F5344CB8AC3E}">
        <p14:creationId xmlns:p14="http://schemas.microsoft.com/office/powerpoint/2010/main" val="1715244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Task 5</a:t>
            </a:r>
            <a:endParaRPr lang="en-US" b="1" dirty="0"/>
          </a:p>
        </p:txBody>
      </p:sp>
      <p:pic>
        <p:nvPicPr>
          <p:cNvPr id="4" name="Picture 3"/>
          <p:cNvPicPr>
            <a:picLocks noChangeAspect="1"/>
          </p:cNvPicPr>
          <p:nvPr/>
        </p:nvPicPr>
        <p:blipFill>
          <a:blip r:embed="rId2"/>
          <a:stretch>
            <a:fillRect/>
          </a:stretch>
        </p:blipFill>
        <p:spPr>
          <a:xfrm>
            <a:off x="1128712" y="1606982"/>
            <a:ext cx="9934575" cy="3514725"/>
          </a:xfrm>
          <a:prstGeom prst="rect">
            <a:avLst/>
          </a:prstGeom>
        </p:spPr>
      </p:pic>
    </p:spTree>
    <p:extLst>
      <p:ext uri="{BB962C8B-B14F-4D97-AF65-F5344CB8AC3E}">
        <p14:creationId xmlns:p14="http://schemas.microsoft.com/office/powerpoint/2010/main" val="392471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Task 6 – Time to apply </a:t>
            </a:r>
            <a:endParaRPr lang="en-US" b="1" dirty="0"/>
          </a:p>
        </p:txBody>
      </p:sp>
      <p:sp>
        <p:nvSpPr>
          <p:cNvPr id="3" name="TextBox 2"/>
          <p:cNvSpPr txBox="1"/>
          <p:nvPr/>
        </p:nvSpPr>
        <p:spPr>
          <a:xfrm>
            <a:off x="2001798" y="1653309"/>
            <a:ext cx="8911687" cy="5078313"/>
          </a:xfrm>
          <a:prstGeom prst="rect">
            <a:avLst/>
          </a:prstGeom>
          <a:noFill/>
        </p:spPr>
        <p:txBody>
          <a:bodyPr wrap="square" rtlCol="0">
            <a:spAutoFit/>
          </a:bodyPr>
          <a:lstStyle/>
          <a:p>
            <a:r>
              <a:rPr lang="en-GB" b="1" u="sng" dirty="0" smtClean="0"/>
              <a:t>Research and create either of the following</a:t>
            </a:r>
            <a:r>
              <a:rPr lang="en-GB" dirty="0" smtClean="0"/>
              <a:t>:</a:t>
            </a:r>
          </a:p>
          <a:p>
            <a:endParaRPr lang="en-GB" dirty="0"/>
          </a:p>
          <a:p>
            <a:pPr marL="285750" indent="-285750">
              <a:buFont typeface="Arial" panose="020B0604020202020204" pitchFamily="34" charset="0"/>
              <a:buChar char="•"/>
            </a:pPr>
            <a:r>
              <a:rPr lang="en-GB" dirty="0" smtClean="0"/>
              <a:t>A letter of application</a:t>
            </a:r>
          </a:p>
          <a:p>
            <a:pPr marL="285750" indent="-285750">
              <a:buFont typeface="Arial" panose="020B0604020202020204" pitchFamily="34" charset="0"/>
              <a:buChar char="•"/>
            </a:pPr>
            <a:r>
              <a:rPr lang="en-GB" dirty="0" smtClean="0"/>
              <a:t>CV</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In your letter or CV you should include: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Your personal information (name, date of birth, address, email address and phone number)</a:t>
            </a:r>
          </a:p>
          <a:p>
            <a:endParaRPr lang="en-GB" dirty="0" smtClean="0"/>
          </a:p>
          <a:p>
            <a:pPr marL="285750" indent="-285750">
              <a:buFont typeface="Arial" panose="020B0604020202020204" pitchFamily="34" charset="0"/>
              <a:buChar char="•"/>
            </a:pPr>
            <a:r>
              <a:rPr lang="en-GB" dirty="0" smtClean="0"/>
              <a:t>Your qualifications (what do you intend to leave school with? E.g. GCSE Maths: Grade 9)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Your experience (Anything you have done that would be useful experience in your chosen career e.g. Extreme Lego would give good experience to someone wanting to go into construction).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7749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Task 7 – Your ideal apprenticeship</a:t>
            </a:r>
            <a:endParaRPr lang="en-US" b="1" dirty="0"/>
          </a:p>
        </p:txBody>
      </p:sp>
      <p:sp>
        <p:nvSpPr>
          <p:cNvPr id="3" name="TextBox 2"/>
          <p:cNvSpPr txBox="1"/>
          <p:nvPr/>
        </p:nvSpPr>
        <p:spPr>
          <a:xfrm>
            <a:off x="1918671" y="1699490"/>
            <a:ext cx="8911687" cy="2031325"/>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Using the information you have seen on other apprenticeship adverts today, create your own apprenticeship advertisement for your ideal apprenticeship.</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Use the information on the websites we have looked at today to help you with the information that you need to include.</a:t>
            </a:r>
            <a:endParaRPr lang="en-US" dirty="0"/>
          </a:p>
        </p:txBody>
      </p:sp>
    </p:spTree>
    <p:extLst>
      <p:ext uri="{BB962C8B-B14F-4D97-AF65-F5344CB8AC3E}">
        <p14:creationId xmlns:p14="http://schemas.microsoft.com/office/powerpoint/2010/main" val="81244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9745"/>
          </a:xfrm>
        </p:spPr>
        <p:txBody>
          <a:bodyPr/>
          <a:lstStyle/>
          <a:p>
            <a:r>
              <a:rPr lang="en-GB" dirty="0" smtClean="0"/>
              <a:t>Introduction</a:t>
            </a:r>
            <a:endParaRPr lang="en-US" dirty="0"/>
          </a:p>
        </p:txBody>
      </p:sp>
      <p:sp>
        <p:nvSpPr>
          <p:cNvPr id="3" name="Content Placeholder 2"/>
          <p:cNvSpPr>
            <a:spLocks noGrp="1"/>
          </p:cNvSpPr>
          <p:nvPr>
            <p:ph idx="1"/>
          </p:nvPr>
        </p:nvSpPr>
        <p:spPr>
          <a:xfrm>
            <a:off x="2589212" y="1450109"/>
            <a:ext cx="8915400" cy="4470349"/>
          </a:xfrm>
        </p:spPr>
        <p:txBody>
          <a:bodyPr>
            <a:normAutofit lnSpcReduction="10000"/>
          </a:bodyPr>
          <a:lstStyle/>
          <a:p>
            <a:r>
              <a:rPr lang="en-GB" dirty="0" smtClean="0"/>
              <a:t>Today’s work is all about apprenticeships. At Beacon, we take pride in our careers programme and we want to ensure that when you leave us in year 11, you know about all of the options available to you. Apprenticeships are one of those options.</a:t>
            </a:r>
          </a:p>
          <a:p>
            <a:endParaRPr lang="en-GB" dirty="0"/>
          </a:p>
          <a:p>
            <a:r>
              <a:rPr lang="en-GB" dirty="0" smtClean="0"/>
              <a:t>The following tasks are to help you understand</a:t>
            </a:r>
          </a:p>
          <a:p>
            <a:pPr lvl="1"/>
            <a:r>
              <a:rPr lang="en-GB" dirty="0" smtClean="0"/>
              <a:t>What apprenticeships are</a:t>
            </a:r>
          </a:p>
          <a:p>
            <a:pPr lvl="1"/>
            <a:r>
              <a:rPr lang="en-GB" dirty="0" smtClean="0"/>
              <a:t>What apprenticeships are available</a:t>
            </a:r>
          </a:p>
          <a:p>
            <a:pPr lvl="1"/>
            <a:r>
              <a:rPr lang="en-GB" dirty="0" smtClean="0"/>
              <a:t>How apprenticeships link to the subjects you study in school</a:t>
            </a:r>
          </a:p>
          <a:p>
            <a:pPr lvl="1"/>
            <a:r>
              <a:rPr lang="en-GB" dirty="0" smtClean="0"/>
              <a:t>If this is something that you would like to do when you leave Beacon Academy.</a:t>
            </a:r>
          </a:p>
          <a:p>
            <a:pPr lvl="1"/>
            <a:endParaRPr lang="en-GB" dirty="0"/>
          </a:p>
          <a:p>
            <a:r>
              <a:rPr lang="en-GB" dirty="0" smtClean="0"/>
              <a:t>If you complete all of the tasks to the best of your ability and submit your work to </a:t>
            </a:r>
            <a:r>
              <a:rPr lang="en-GB" dirty="0" smtClean="0">
                <a:hlinkClick r:id="rId2"/>
              </a:rPr>
              <a:t>careers@beaconacademy.co.uk</a:t>
            </a:r>
            <a:r>
              <a:rPr lang="en-GB" dirty="0" smtClean="0"/>
              <a:t> in one email, a prize will be awarded to the best complete set of work. </a:t>
            </a:r>
          </a:p>
          <a:p>
            <a:pPr lvl="1"/>
            <a:endParaRPr lang="en-GB" dirty="0"/>
          </a:p>
          <a:p>
            <a:endParaRPr lang="en-US" dirty="0"/>
          </a:p>
        </p:txBody>
      </p:sp>
    </p:spTree>
    <p:extLst>
      <p:ext uri="{BB962C8B-B14F-4D97-AF65-F5344CB8AC3E}">
        <p14:creationId xmlns:p14="http://schemas.microsoft.com/office/powerpoint/2010/main" val="2999336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0" y="624110"/>
            <a:ext cx="8911687" cy="1280890"/>
          </a:xfrm>
        </p:spPr>
        <p:txBody>
          <a:bodyPr/>
          <a:lstStyle/>
          <a:p>
            <a:r>
              <a:rPr lang="en-GB" b="1" dirty="0" smtClean="0"/>
              <a:t>Activity – Think about…</a:t>
            </a:r>
            <a:endParaRPr lang="en-US" b="1" dirty="0"/>
          </a:p>
        </p:txBody>
      </p:sp>
      <p:sp>
        <p:nvSpPr>
          <p:cNvPr id="5" name="Oval Callout 4"/>
          <p:cNvSpPr/>
          <p:nvPr/>
        </p:nvSpPr>
        <p:spPr>
          <a:xfrm>
            <a:off x="1835728" y="1477819"/>
            <a:ext cx="8911687" cy="5014519"/>
          </a:xfrm>
          <a:prstGeom prst="wedgeEllipseCallout">
            <a:avLst>
              <a:gd name="adj1" fmla="val -46399"/>
              <a:gd name="adj2" fmla="val 51478"/>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What do you want to do when you leave school?</a:t>
            </a:r>
          </a:p>
          <a:p>
            <a:pPr algn="ctr"/>
            <a:endParaRPr lang="en-GB" sz="2400" b="1" dirty="0"/>
          </a:p>
          <a:p>
            <a:pPr algn="ctr"/>
            <a:r>
              <a:rPr lang="en-GB" sz="2400" b="1" dirty="0" smtClean="0"/>
              <a:t>What is an apprenticeship?</a:t>
            </a:r>
          </a:p>
          <a:p>
            <a:pPr algn="ctr"/>
            <a:endParaRPr lang="en-GB" sz="2400" b="1" dirty="0"/>
          </a:p>
          <a:p>
            <a:pPr algn="ctr"/>
            <a:r>
              <a:rPr lang="en-GB" sz="2400" b="1" dirty="0" smtClean="0"/>
              <a:t>What types of apprenticeship do you think exist?</a:t>
            </a:r>
          </a:p>
          <a:p>
            <a:pPr algn="ctr"/>
            <a:endParaRPr lang="en-GB" sz="2400" b="1" dirty="0"/>
          </a:p>
          <a:p>
            <a:pPr algn="ctr"/>
            <a:r>
              <a:rPr lang="en-GB" sz="2400" b="1" dirty="0" smtClean="0"/>
              <a:t>Have you considered this as an option for when you leave school?</a:t>
            </a:r>
          </a:p>
        </p:txBody>
      </p:sp>
    </p:spTree>
    <p:extLst>
      <p:ext uri="{BB962C8B-B14F-4D97-AF65-F5344CB8AC3E}">
        <p14:creationId xmlns:p14="http://schemas.microsoft.com/office/powerpoint/2010/main" val="2220119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619" y="624110"/>
            <a:ext cx="9721994" cy="844472"/>
          </a:xfrm>
        </p:spPr>
        <p:txBody>
          <a:bodyPr>
            <a:normAutofit fontScale="90000"/>
          </a:bodyPr>
          <a:lstStyle/>
          <a:p>
            <a:r>
              <a:rPr lang="en-GB" dirty="0" smtClean="0"/>
              <a:t>Watch the video: Apprenticeships and T-Levels Explanation Video </a:t>
            </a:r>
            <a:r>
              <a:rPr lang="en-GB" sz="2200" dirty="0" smtClean="0"/>
              <a:t>(Copy and paste the </a:t>
            </a:r>
            <a:r>
              <a:rPr lang="en-GB" sz="2200" dirty="0" smtClean="0"/>
              <a:t>link into your browser)</a:t>
            </a:r>
            <a:endParaRPr lang="en-US" sz="2200" dirty="0"/>
          </a:p>
        </p:txBody>
      </p:sp>
      <p:sp>
        <p:nvSpPr>
          <p:cNvPr id="4" name="Rectangle 3"/>
          <p:cNvSpPr/>
          <p:nvPr/>
        </p:nvSpPr>
        <p:spPr>
          <a:xfrm>
            <a:off x="3578094" y="1637270"/>
            <a:ext cx="5589992" cy="369332"/>
          </a:xfrm>
          <a:prstGeom prst="rect">
            <a:avLst/>
          </a:prstGeom>
        </p:spPr>
        <p:txBody>
          <a:bodyPr wrap="none">
            <a:spAutoFit/>
          </a:bodyPr>
          <a:lstStyle/>
          <a:p>
            <a:r>
              <a:rPr lang="en-US" dirty="0"/>
              <a:t>https://amazingapprenticeships.com/resources/</a:t>
            </a:r>
          </a:p>
        </p:txBody>
      </p:sp>
      <p:pic>
        <p:nvPicPr>
          <p:cNvPr id="5" name="Picture 4"/>
          <p:cNvPicPr>
            <a:picLocks noChangeAspect="1"/>
          </p:cNvPicPr>
          <p:nvPr/>
        </p:nvPicPr>
        <p:blipFill rotWithShape="1">
          <a:blip r:embed="rId2"/>
          <a:srcRect l="19965" t="13078" r="20086" b="26467"/>
          <a:stretch/>
        </p:blipFill>
        <p:spPr>
          <a:xfrm>
            <a:off x="2282856" y="2175290"/>
            <a:ext cx="7958795" cy="4523443"/>
          </a:xfrm>
          <a:prstGeom prst="rect">
            <a:avLst/>
          </a:prstGeom>
        </p:spPr>
      </p:pic>
    </p:spTree>
    <p:extLst>
      <p:ext uri="{BB962C8B-B14F-4D97-AF65-F5344CB8AC3E}">
        <p14:creationId xmlns:p14="http://schemas.microsoft.com/office/powerpoint/2010/main" val="4127508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962" y="605637"/>
            <a:ext cx="1581912" cy="715163"/>
          </a:xfrm>
        </p:spPr>
        <p:txBody>
          <a:bodyPr/>
          <a:lstStyle/>
          <a:p>
            <a:r>
              <a:rPr lang="en-GB" b="1" dirty="0" smtClean="0"/>
              <a:t>Task 1</a:t>
            </a:r>
            <a:endParaRPr lang="en-US" b="1" dirty="0"/>
          </a:p>
        </p:txBody>
      </p:sp>
      <p:pic>
        <p:nvPicPr>
          <p:cNvPr id="4" name="Picture 3"/>
          <p:cNvPicPr>
            <a:picLocks noChangeAspect="1"/>
          </p:cNvPicPr>
          <p:nvPr/>
        </p:nvPicPr>
        <p:blipFill>
          <a:blip r:embed="rId2"/>
          <a:stretch>
            <a:fillRect/>
          </a:stretch>
        </p:blipFill>
        <p:spPr>
          <a:xfrm>
            <a:off x="734633" y="1395124"/>
            <a:ext cx="10722734" cy="3534641"/>
          </a:xfrm>
          <a:prstGeom prst="rect">
            <a:avLst/>
          </a:prstGeom>
        </p:spPr>
      </p:pic>
    </p:spTree>
    <p:extLst>
      <p:ext uri="{BB962C8B-B14F-4D97-AF65-F5344CB8AC3E}">
        <p14:creationId xmlns:p14="http://schemas.microsoft.com/office/powerpoint/2010/main" val="522942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619" y="624110"/>
            <a:ext cx="9721994" cy="844472"/>
          </a:xfrm>
        </p:spPr>
        <p:txBody>
          <a:bodyPr>
            <a:normAutofit fontScale="90000"/>
          </a:bodyPr>
          <a:lstStyle/>
          <a:p>
            <a:pPr algn="ctr"/>
            <a:r>
              <a:rPr lang="en-GB" dirty="0" smtClean="0"/>
              <a:t>Watch the video: A to Z of Apprenticeships Video </a:t>
            </a:r>
            <a:r>
              <a:rPr lang="en-GB" sz="2700" dirty="0" smtClean="0"/>
              <a:t>(Copy and paste the </a:t>
            </a:r>
            <a:r>
              <a:rPr lang="en-GB" sz="2700" dirty="0" smtClean="0"/>
              <a:t>link into your browser)</a:t>
            </a:r>
            <a:endParaRPr lang="en-US" sz="2700" dirty="0"/>
          </a:p>
        </p:txBody>
      </p:sp>
      <p:sp>
        <p:nvSpPr>
          <p:cNvPr id="4" name="Rectangle 3"/>
          <p:cNvSpPr/>
          <p:nvPr/>
        </p:nvSpPr>
        <p:spPr>
          <a:xfrm>
            <a:off x="4678884" y="1655038"/>
            <a:ext cx="3523722" cy="369332"/>
          </a:xfrm>
          <a:prstGeom prst="rect">
            <a:avLst/>
          </a:prstGeom>
        </p:spPr>
        <p:txBody>
          <a:bodyPr wrap="none">
            <a:spAutoFit/>
          </a:bodyPr>
          <a:lstStyle/>
          <a:p>
            <a:r>
              <a:rPr lang="en-US" dirty="0"/>
              <a:t>https://vimeo.com/499561236</a:t>
            </a:r>
          </a:p>
        </p:txBody>
      </p:sp>
      <p:pic>
        <p:nvPicPr>
          <p:cNvPr id="3" name="Picture 2"/>
          <p:cNvPicPr>
            <a:picLocks noChangeAspect="1"/>
          </p:cNvPicPr>
          <p:nvPr/>
        </p:nvPicPr>
        <p:blipFill rotWithShape="1">
          <a:blip r:embed="rId2"/>
          <a:srcRect l="19914" t="13093" r="19828" b="28259"/>
          <a:stretch/>
        </p:blipFill>
        <p:spPr>
          <a:xfrm>
            <a:off x="2407453" y="2210827"/>
            <a:ext cx="8066584" cy="4416264"/>
          </a:xfrm>
          <a:prstGeom prst="rect">
            <a:avLst/>
          </a:prstGeom>
        </p:spPr>
      </p:pic>
    </p:spTree>
    <p:extLst>
      <p:ext uri="{BB962C8B-B14F-4D97-AF65-F5344CB8AC3E}">
        <p14:creationId xmlns:p14="http://schemas.microsoft.com/office/powerpoint/2010/main" val="40879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543" y="596400"/>
            <a:ext cx="8911687" cy="1280890"/>
          </a:xfrm>
        </p:spPr>
        <p:txBody>
          <a:bodyPr/>
          <a:lstStyle/>
          <a:p>
            <a:r>
              <a:rPr lang="en-GB" b="1" dirty="0" smtClean="0"/>
              <a:t>Task 2</a:t>
            </a:r>
            <a:endParaRPr lang="en-US" b="1" dirty="0"/>
          </a:p>
        </p:txBody>
      </p:sp>
      <p:pic>
        <p:nvPicPr>
          <p:cNvPr id="4" name="Picture 3"/>
          <p:cNvPicPr>
            <a:picLocks noChangeAspect="1"/>
          </p:cNvPicPr>
          <p:nvPr/>
        </p:nvPicPr>
        <p:blipFill>
          <a:blip r:embed="rId2"/>
          <a:stretch>
            <a:fillRect/>
          </a:stretch>
        </p:blipFill>
        <p:spPr>
          <a:xfrm>
            <a:off x="799487" y="1533206"/>
            <a:ext cx="10983798" cy="3787516"/>
          </a:xfrm>
          <a:prstGeom prst="rect">
            <a:avLst/>
          </a:prstGeom>
        </p:spPr>
      </p:pic>
    </p:spTree>
    <p:extLst>
      <p:ext uri="{BB962C8B-B14F-4D97-AF65-F5344CB8AC3E}">
        <p14:creationId xmlns:p14="http://schemas.microsoft.com/office/powerpoint/2010/main" val="129649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Task 3</a:t>
            </a:r>
            <a:endParaRPr lang="en-US" b="1" dirty="0"/>
          </a:p>
        </p:txBody>
      </p:sp>
      <p:pic>
        <p:nvPicPr>
          <p:cNvPr id="4" name="Picture 3"/>
          <p:cNvPicPr>
            <a:picLocks noChangeAspect="1"/>
          </p:cNvPicPr>
          <p:nvPr/>
        </p:nvPicPr>
        <p:blipFill>
          <a:blip r:embed="rId2"/>
          <a:stretch>
            <a:fillRect/>
          </a:stretch>
        </p:blipFill>
        <p:spPr>
          <a:xfrm>
            <a:off x="646346" y="1459345"/>
            <a:ext cx="10899308" cy="4927599"/>
          </a:xfrm>
          <a:prstGeom prst="rect">
            <a:avLst/>
          </a:prstGeom>
        </p:spPr>
      </p:pic>
    </p:spTree>
    <p:extLst>
      <p:ext uri="{BB962C8B-B14F-4D97-AF65-F5344CB8AC3E}">
        <p14:creationId xmlns:p14="http://schemas.microsoft.com/office/powerpoint/2010/main" val="66236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Task 4</a:t>
            </a:r>
            <a:endParaRPr lang="en-US" b="1" dirty="0"/>
          </a:p>
        </p:txBody>
      </p:sp>
      <p:pic>
        <p:nvPicPr>
          <p:cNvPr id="4" name="Picture 3"/>
          <p:cNvPicPr>
            <a:picLocks noChangeAspect="1"/>
          </p:cNvPicPr>
          <p:nvPr/>
        </p:nvPicPr>
        <p:blipFill>
          <a:blip r:embed="rId2"/>
          <a:stretch>
            <a:fillRect/>
          </a:stretch>
        </p:blipFill>
        <p:spPr>
          <a:xfrm>
            <a:off x="1940359" y="1264555"/>
            <a:ext cx="9226406" cy="5381339"/>
          </a:xfrm>
          <a:prstGeom prst="rect">
            <a:avLst/>
          </a:prstGeom>
        </p:spPr>
      </p:pic>
    </p:spTree>
    <p:extLst>
      <p:ext uri="{BB962C8B-B14F-4D97-AF65-F5344CB8AC3E}">
        <p14:creationId xmlns:p14="http://schemas.microsoft.com/office/powerpoint/2010/main" val="199615395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4933</TotalTime>
  <Words>377</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Wisp</vt:lpstr>
      <vt:lpstr>Welcome to</vt:lpstr>
      <vt:lpstr>Introduction</vt:lpstr>
      <vt:lpstr>Activity – Think about…</vt:lpstr>
      <vt:lpstr>Watch the video: Apprenticeships and T-Levels Explanation Video (Copy and paste the link into your browser)</vt:lpstr>
      <vt:lpstr>Task 1</vt:lpstr>
      <vt:lpstr>Watch the video: A to Z of Apprenticeships Video (Copy and paste the link into your browser)</vt:lpstr>
      <vt:lpstr>Task 2</vt:lpstr>
      <vt:lpstr>Task 3</vt:lpstr>
      <vt:lpstr>Task 4</vt:lpstr>
      <vt:lpstr>Task 5</vt:lpstr>
      <vt:lpstr>Task 6 – Time to apply </vt:lpstr>
      <vt:lpstr>Task 7 – Your ideal apprenticeship</vt:lpstr>
    </vt:vector>
  </TitlesOfParts>
  <Company>Beacon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National Apprenticeship Week 2021</dc:title>
  <dc:creator>Paul Sunley</dc:creator>
  <cp:lastModifiedBy>Paul Sunley</cp:lastModifiedBy>
  <cp:revision>15</cp:revision>
  <dcterms:created xsi:type="dcterms:W3CDTF">2021-02-04T20:48:54Z</dcterms:created>
  <dcterms:modified xsi:type="dcterms:W3CDTF">2021-02-08T21:51:25Z</dcterms:modified>
</cp:coreProperties>
</file>